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建築に学ぶ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建築に学ぶ</a:t>
            </a:r>
          </a:p>
          <a:p>
            <a:pPr/>
            <a:r>
              <a:t>マイクロサービス</a:t>
            </a:r>
          </a:p>
        </p:txBody>
      </p:sp>
      <p:sp>
        <p:nvSpPr>
          <p:cNvPr id="120" name="JSUG Spring Fest 2017 LT…"/>
          <p:cNvSpPr txBox="1"/>
          <p:nvPr>
            <p:ph type="subTitle" sz="half" idx="1"/>
          </p:nvPr>
        </p:nvSpPr>
        <p:spPr>
          <a:xfrm>
            <a:off x="1270000" y="5753100"/>
            <a:ext cx="10464800" cy="2940361"/>
          </a:xfrm>
          <a:prstGeom prst="rect">
            <a:avLst/>
          </a:prstGeom>
        </p:spPr>
        <p:txBody>
          <a:bodyPr/>
          <a:lstStyle/>
          <a:p>
            <a:pPr/>
            <a:r>
              <a:t>JSUG Spring Fest 2017 LT</a:t>
            </a:r>
          </a:p>
          <a:p>
            <a:pPr/>
          </a:p>
          <a:p>
            <a:pPr/>
            <a:r>
              <a:t>ikeyat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マイクロサービスの…"/>
          <p:cNvSpPr txBox="1"/>
          <p:nvPr>
            <p:ph type="title"/>
          </p:nvPr>
        </p:nvSpPr>
        <p:spPr>
          <a:xfrm>
            <a:off x="491380" y="1201638"/>
            <a:ext cx="12022040" cy="6468567"/>
          </a:xfrm>
          <a:prstGeom prst="rect">
            <a:avLst/>
          </a:prstGeom>
        </p:spPr>
        <p:txBody>
          <a:bodyPr/>
          <a:lstStyle/>
          <a:p>
            <a:pPr defTabSz="560831">
              <a:defRPr sz="7200"/>
            </a:pPr>
            <a:r>
              <a:t>マイクロサービスの</a:t>
            </a:r>
          </a:p>
          <a:p>
            <a:pPr defTabSz="560831">
              <a:defRPr sz="72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先人</a:t>
            </a:r>
          </a:p>
          <a:p>
            <a:pPr defTabSz="560831">
              <a:defRPr sz="7200"/>
            </a:pPr>
            <a:r>
              <a:t>（中銀カプセルタワービル）</a:t>
            </a:r>
          </a:p>
          <a:p>
            <a:pPr defTabSz="560831">
              <a:defRPr sz="7200"/>
            </a:pPr>
            <a:r>
              <a:t>が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直面した</a:t>
            </a:r>
            <a:r>
              <a:rPr>
                <a:solidFill>
                  <a:srgbClr val="FF2600"/>
                </a:solidFill>
              </a:rPr>
              <a:t>問題</a:t>
            </a:r>
            <a:r>
              <a:t>を見ていく！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（１）カプセルが一度も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（１）カプセルが</a:t>
            </a:r>
            <a:r>
              <a:rPr>
                <a:solidFill>
                  <a:srgbClr val="FF2600"/>
                </a:solidFill>
              </a:rPr>
              <a:t>一度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も</a:t>
            </a:r>
          </a:p>
          <a:p>
            <a:pPr defTabSz="473201">
              <a:defRPr sz="6480"/>
            </a:pPr>
            <a:r>
              <a:t>新陳代謝されていない</a:t>
            </a:r>
          </a:p>
        </p:txBody>
      </p:sp>
      <p:pic>
        <p:nvPicPr>
          <p:cNvPr id="1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022" y="3229839"/>
            <a:ext cx="4490917" cy="5615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四角形"/>
          <p:cNvSpPr/>
          <p:nvPr/>
        </p:nvSpPr>
        <p:spPr>
          <a:xfrm>
            <a:off x="3028797" y="7143383"/>
            <a:ext cx="760978" cy="615127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5" name="矢印"/>
          <p:cNvSpPr/>
          <p:nvPr/>
        </p:nvSpPr>
        <p:spPr>
          <a:xfrm flipH="1" rot="5400000">
            <a:off x="2557878" y="5387775"/>
            <a:ext cx="2577682" cy="733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83" y="5802"/>
                </a:moveTo>
                <a:lnTo>
                  <a:pt x="14883" y="0"/>
                </a:lnTo>
                <a:lnTo>
                  <a:pt x="21600" y="10800"/>
                </a:lnTo>
                <a:lnTo>
                  <a:pt x="14883" y="21600"/>
                </a:lnTo>
                <a:lnTo>
                  <a:pt x="14883" y="15798"/>
                </a:lnTo>
                <a:lnTo>
                  <a:pt x="0" y="15798"/>
                </a:lnTo>
                <a:lnTo>
                  <a:pt x="0" y="5802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6" name="１つのカプセルを交換するために、…"/>
          <p:cNvSpPr txBox="1"/>
          <p:nvPr/>
        </p:nvSpPr>
        <p:spPr>
          <a:xfrm>
            <a:off x="5981812" y="3423849"/>
            <a:ext cx="696087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１つのカプセルを交換するために、</a:t>
            </a:r>
          </a:p>
          <a:p>
            <a:pPr>
              <a:defRPr sz="3000"/>
            </a:pPr>
            <a:r>
              <a:t>上段の全てのカプセルを外す必要がある</a:t>
            </a:r>
          </a:p>
        </p:txBody>
      </p:sp>
      <p:sp>
        <p:nvSpPr>
          <p:cNvPr id="157" name="１つのサービスを配備するために、…"/>
          <p:cNvSpPr txBox="1"/>
          <p:nvPr/>
        </p:nvSpPr>
        <p:spPr>
          <a:xfrm>
            <a:off x="6177801" y="6194589"/>
            <a:ext cx="633717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１つの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サービス</a:t>
            </a:r>
            <a:r>
              <a:t>を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配備</a:t>
            </a:r>
            <a:r>
              <a:t>するために、</a:t>
            </a:r>
          </a:p>
          <a:p>
            <a:pPr>
              <a:defRPr sz="3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依存する全てのサービス</a:t>
            </a:r>
            <a:r>
              <a:t>を</a:t>
            </a:r>
          </a:p>
          <a:p>
            <a:pPr>
              <a:defRPr sz="3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再配備</a:t>
            </a:r>
            <a:r>
              <a:t>する必要がある</a:t>
            </a:r>
          </a:p>
        </p:txBody>
      </p:sp>
      <p:sp>
        <p:nvSpPr>
          <p:cNvPr id="158" name="矢印"/>
          <p:cNvSpPr/>
          <p:nvPr/>
        </p:nvSpPr>
        <p:spPr>
          <a:xfrm rot="5400000">
            <a:off x="8711387" y="470126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（１）学び"/>
          <p:cNvSpPr txBox="1"/>
          <p:nvPr>
            <p:ph type="title"/>
          </p:nvPr>
        </p:nvSpPr>
        <p:spPr>
          <a:xfrm>
            <a:off x="952500" y="-2032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（１）学び</a:t>
            </a:r>
          </a:p>
        </p:txBody>
      </p:sp>
      <p:sp>
        <p:nvSpPr>
          <p:cNvPr id="161" name="サービス間の依存性削減・把握…"/>
          <p:cNvSpPr txBox="1"/>
          <p:nvPr/>
        </p:nvSpPr>
        <p:spPr>
          <a:xfrm>
            <a:off x="952500" y="1719538"/>
            <a:ext cx="11099800" cy="77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サービス間の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依存性</a:t>
            </a:r>
            <a:r>
              <a:t>削減・把握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・DBなど共有資源を無くす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・サービスの依存関係の把握          </a:t>
            </a:r>
          </a:p>
          <a:p>
            <a:pPr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</a:p>
          <a:p>
            <a:pPr algn="l"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柔軟な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デリバリ</a:t>
            </a:r>
            <a:r>
              <a:t>の仕組み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・Blue/Green Deployment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・コンテナオーケストレーション</a:t>
            </a:r>
          </a:p>
        </p:txBody>
      </p:sp>
      <p:pic>
        <p:nvPicPr>
          <p:cNvPr id="1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6966" y="3561493"/>
            <a:ext cx="2673936" cy="1590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4938" y="5723038"/>
            <a:ext cx="3425405" cy="2055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1008" y="7823973"/>
            <a:ext cx="1733264" cy="1468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（２）配管が修理困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（２）配管が修理困難</a:t>
            </a:r>
          </a:p>
        </p:txBody>
      </p:sp>
      <p:pic>
        <p:nvPicPr>
          <p:cNvPr id="1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322" y="3380705"/>
            <a:ext cx="56896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配管の配置や接続関係が複雑すぎて…"/>
          <p:cNvSpPr txBox="1"/>
          <p:nvPr/>
        </p:nvSpPr>
        <p:spPr>
          <a:xfrm>
            <a:off x="6293660" y="3138099"/>
            <a:ext cx="6337174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配管の配置や接続関係が複雑すぎて</a:t>
            </a:r>
          </a:p>
          <a:p>
            <a:pPr>
              <a:defRPr sz="3000"/>
            </a:pPr>
            <a:r>
              <a:t>メンテナンスができず</a:t>
            </a:r>
          </a:p>
          <a:p>
            <a:pPr>
              <a:defRPr sz="3000"/>
            </a:pPr>
            <a:r>
              <a:t>お湯や水道が使えない</a:t>
            </a:r>
          </a:p>
        </p:txBody>
      </p:sp>
      <p:sp>
        <p:nvSpPr>
          <p:cNvPr id="169" name="サービス間の接続関係が複雑すぎて…"/>
          <p:cNvSpPr txBox="1"/>
          <p:nvPr/>
        </p:nvSpPr>
        <p:spPr>
          <a:xfrm>
            <a:off x="6177801" y="6194589"/>
            <a:ext cx="633717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サービス間の接続関係</a:t>
            </a:r>
            <a:r>
              <a:t>が複雑すぎて</a:t>
            </a:r>
          </a:p>
          <a:p>
            <a:pPr>
              <a:defRPr sz="3000"/>
            </a:pPr>
            <a:r>
              <a:t>メンテナンスができず</a:t>
            </a:r>
          </a:p>
          <a:p>
            <a: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経路変更や帯域増強が困難</a:t>
            </a:r>
          </a:p>
        </p:txBody>
      </p:sp>
      <p:sp>
        <p:nvSpPr>
          <p:cNvPr id="170" name="矢印"/>
          <p:cNvSpPr/>
          <p:nvPr/>
        </p:nvSpPr>
        <p:spPr>
          <a:xfrm rot="5400000">
            <a:off x="8711387" y="484096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1" name="http://roof-net.jp/index.php?%E9%BB%92%E5%B7%9D%E7%B4%80%E7%AB%A0%E3%81%AE%E4%BB%A3%E8%A1%A8%E3%80%8C%E3%83%A1%E3%82%BF%E3%83%9C%E5%BB%BA%E7%AF%89%E3%80%8D%E4%BF%9D%E5%AD%98%E6%B4%BB%E5%8B%95"/>
          <p:cNvSpPr txBox="1"/>
          <p:nvPr/>
        </p:nvSpPr>
        <p:spPr>
          <a:xfrm>
            <a:off x="83007" y="8809337"/>
            <a:ext cx="128387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http://roof-net.jp/index.php?%E9%BB%92%E5%B7%9D%E7%B4%80%E7%AB%A0%E3%81%AE%E4%BB%A3%E8%A1%A8%E3%80%8C%E3%83%A1%E3%82%BF%E3%83%9C%E5%BB%BA%E7%AF%89%E3%80%8D%E4%BF%9D%E5%AD%98%E6%B4%BB%E5%8B%95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（２）学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（２）学び</a:t>
            </a:r>
          </a:p>
        </p:txBody>
      </p:sp>
      <p:pic>
        <p:nvPicPr>
          <p:cNvPr id="1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48637" t="0" r="0" b="0"/>
          <a:stretch>
            <a:fillRect/>
          </a:stretch>
        </p:blipFill>
        <p:spPr>
          <a:xfrm>
            <a:off x="1254117" y="2966062"/>
            <a:ext cx="2788095" cy="469880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優秀な配管工を雇う！"/>
          <p:cNvSpPr txBox="1"/>
          <p:nvPr/>
        </p:nvSpPr>
        <p:spPr>
          <a:xfrm>
            <a:off x="4656104" y="3898334"/>
            <a:ext cx="8104200" cy="259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trike="sngStrike" sz="58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優秀な配管工を雇う！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四角形"/>
          <p:cNvSpPr/>
          <p:nvPr/>
        </p:nvSpPr>
        <p:spPr>
          <a:xfrm>
            <a:off x="7657413" y="4567483"/>
            <a:ext cx="3562407" cy="112604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8" name="（２）学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（２）学び</a:t>
            </a:r>
          </a:p>
        </p:txBody>
      </p:sp>
      <p:sp>
        <p:nvSpPr>
          <p:cNvPr id="179" name="サービス検索を個別にやらない…"/>
          <p:cNvSpPr txBox="1"/>
          <p:nvPr/>
        </p:nvSpPr>
        <p:spPr>
          <a:xfrm>
            <a:off x="952500" y="1719538"/>
            <a:ext cx="11099800" cy="77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サービス検索を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個別にやらない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・サービスディスカバリ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・サービスメッシュ</a:t>
            </a:r>
          </a:p>
          <a:p>
            <a:pPr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</a:p>
          <a:p>
            <a:pPr algn="l">
              <a:defRPr sz="5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障害の波及</a:t>
            </a:r>
            <a:r>
              <a:t>を止める仕組み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・サーキットブレーカー</a:t>
            </a:r>
          </a:p>
          <a:p>
            <a:pPr algn="l">
              <a:defRPr sz="46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・APIゲートウェイ</a:t>
            </a:r>
          </a:p>
        </p:txBody>
      </p:sp>
      <p:pic>
        <p:nvPicPr>
          <p:cNvPr id="1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9170" y="7357315"/>
            <a:ext cx="3562407" cy="1014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400" y="4623299"/>
            <a:ext cx="3132736" cy="1014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4284" t="0" r="71524" b="18684"/>
          <a:stretch>
            <a:fillRect/>
          </a:stretch>
        </p:blipFill>
        <p:spPr>
          <a:xfrm>
            <a:off x="11457314" y="3237207"/>
            <a:ext cx="1359297" cy="2570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0969" y="3149856"/>
            <a:ext cx="2318809" cy="1304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98341" y="8197763"/>
            <a:ext cx="2609568" cy="1304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（３）建て替え問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（３）建て替え問題</a:t>
            </a:r>
          </a:p>
        </p:txBody>
      </p:sp>
      <p:sp>
        <p:nvSpPr>
          <p:cNvPr id="187" name="芸術的価値"/>
          <p:cNvSpPr/>
          <p:nvPr/>
        </p:nvSpPr>
        <p:spPr>
          <a:xfrm rot="20705977">
            <a:off x="1040571" y="5114014"/>
            <a:ext cx="4849863" cy="186541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芸術的価値</a:t>
            </a:r>
          </a:p>
        </p:txBody>
      </p:sp>
      <p:sp>
        <p:nvSpPr>
          <p:cNvPr id="188" name="立ち退き…"/>
          <p:cNvSpPr/>
          <p:nvPr/>
        </p:nvSpPr>
        <p:spPr>
          <a:xfrm rot="566644">
            <a:off x="1040571" y="7244603"/>
            <a:ext cx="4849863" cy="1865409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立ち退き</a:t>
            </a:r>
          </a:p>
          <a:p>
            <a:pPr>
              <a:defRPr sz="4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断固反対！</a:t>
            </a:r>
          </a:p>
        </p:txBody>
      </p:sp>
      <p:sp>
        <p:nvSpPr>
          <p:cNvPr id="189" name="馴染んでしまった住民、…"/>
          <p:cNvSpPr txBox="1"/>
          <p:nvPr/>
        </p:nvSpPr>
        <p:spPr>
          <a:xfrm>
            <a:off x="6686090" y="2852349"/>
            <a:ext cx="5552314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馴染んでしまった住民、</a:t>
            </a:r>
          </a:p>
          <a:p>
            <a:pPr>
              <a:defRPr sz="3000"/>
            </a:pPr>
            <a:r>
              <a:t>芸術としての価値が</a:t>
            </a:r>
          </a:p>
          <a:p>
            <a:pPr>
              <a:defRPr sz="3000"/>
            </a:pPr>
            <a:r>
              <a:t>普通のビルへの建て替えを阻む</a:t>
            </a:r>
          </a:p>
        </p:txBody>
      </p:sp>
      <p:sp>
        <p:nvSpPr>
          <p:cNvPr id="190" name="マイクロサービスな開発文化に…"/>
          <p:cNvSpPr txBox="1"/>
          <p:nvPr/>
        </p:nvSpPr>
        <p:spPr>
          <a:xfrm>
            <a:off x="6566421" y="6199880"/>
            <a:ext cx="555993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マイクロサービスな開発文化に</a:t>
            </a:r>
          </a:p>
          <a:p>
            <a:pPr>
              <a:defRPr sz="3000"/>
            </a:pPr>
            <a:r>
              <a:t>馴染んでしまった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開発者</a:t>
            </a:r>
            <a:r>
              <a:t>、</a:t>
            </a:r>
          </a:p>
          <a:p>
            <a: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アーキテクチャへのプライドが</a:t>
            </a:r>
          </a:p>
          <a:p>
            <a:pPr>
              <a:defRPr sz="3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モノリス</a:t>
            </a:r>
            <a:r>
              <a:t>への建て替えを阻む</a:t>
            </a:r>
          </a:p>
          <a:p>
            <a:pPr>
              <a:defRPr sz="3000"/>
            </a:pPr>
            <a:r>
              <a:t>（もし失敗した時）</a:t>
            </a:r>
          </a:p>
        </p:txBody>
      </p:sp>
      <p:sp>
        <p:nvSpPr>
          <p:cNvPr id="191" name="矢印"/>
          <p:cNvSpPr/>
          <p:nvPr/>
        </p:nvSpPr>
        <p:spPr>
          <a:xfrm rot="5400000">
            <a:off x="8711387" y="484096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92" name="楕円"/>
          <p:cNvSpPr/>
          <p:nvPr/>
        </p:nvSpPr>
        <p:spPr>
          <a:xfrm>
            <a:off x="373611" y="2374819"/>
            <a:ext cx="5876679" cy="2301916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93" name="老朽化や反省より、普通のビルに…"/>
          <p:cNvSpPr txBox="1"/>
          <p:nvPr/>
        </p:nvSpPr>
        <p:spPr>
          <a:xfrm>
            <a:off x="409450" y="2805390"/>
            <a:ext cx="5956174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老朽化や反省より、普通のビルに</a:t>
            </a:r>
          </a:p>
          <a:p>
            <a:pPr>
              <a:defRPr sz="3000"/>
            </a:pPr>
            <a:r>
              <a:t>建て替えをしたい</a:t>
            </a:r>
          </a:p>
        </p:txBody>
      </p:sp>
      <p:sp>
        <p:nvSpPr>
          <p:cNvPr id="194" name="by ビル管理者"/>
          <p:cNvSpPr txBox="1"/>
          <p:nvPr/>
        </p:nvSpPr>
        <p:spPr>
          <a:xfrm>
            <a:off x="1984737" y="3922101"/>
            <a:ext cx="265442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by ビル管理者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（３）学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（３）学び</a:t>
            </a:r>
          </a:p>
        </p:txBody>
      </p:sp>
      <p:sp>
        <p:nvSpPr>
          <p:cNvPr id="197" name="スモールスタートにより継続判断や見極め…"/>
          <p:cNvSpPr txBox="1"/>
          <p:nvPr/>
        </p:nvSpPr>
        <p:spPr>
          <a:xfrm>
            <a:off x="952500" y="1833838"/>
            <a:ext cx="11099800" cy="773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78358">
              <a:defRPr sz="5742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スモールスタート</a:t>
            </a:r>
            <a:r>
              <a:t>により継続判断や見極め</a:t>
            </a:r>
          </a:p>
          <a:p>
            <a:pPr algn="l" defTabSz="578358">
              <a:defRPr sz="5742">
                <a:latin typeface="+mn-lt"/>
                <a:ea typeface="+mn-ea"/>
                <a:cs typeface="+mn-cs"/>
                <a:sym typeface="ヒラギノ角ゴ ProN W3"/>
              </a:defRPr>
            </a:pPr>
          </a:p>
          <a:p>
            <a:pPr algn="l" defTabSz="578358">
              <a:defRPr sz="5742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マイクロサービスの目的</a:t>
            </a:r>
            <a:r>
              <a:t>を明確にする</a:t>
            </a:r>
          </a:p>
          <a:p>
            <a:pPr algn="l" defTabSz="578358">
              <a:defRPr sz="4554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・何のために？（ビジネス変化？芸術？）</a:t>
            </a:r>
          </a:p>
          <a:p>
            <a:pPr algn="l" defTabSz="578358">
              <a:defRPr sz="4554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・目的は達成できた？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イメージ" descr="イメージ"/>
          <p:cNvPicPr>
            <a:picLocks noChangeAspect="1"/>
          </p:cNvPicPr>
          <p:nvPr/>
        </p:nvPicPr>
        <p:blipFill>
          <a:blip r:embed="rId2">
            <a:alphaModFix amt="12941"/>
            <a:extLst/>
          </a:blip>
          <a:stretch>
            <a:fillRect/>
          </a:stretch>
        </p:blipFill>
        <p:spPr>
          <a:xfrm>
            <a:off x="-21805" y="-531732"/>
            <a:ext cx="13048410" cy="1042241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まとめ…"/>
          <p:cNvSpPr txBox="1"/>
          <p:nvPr>
            <p:ph type="title"/>
          </p:nvPr>
        </p:nvSpPr>
        <p:spPr>
          <a:xfrm>
            <a:off x="431800" y="254000"/>
            <a:ext cx="11939432" cy="8590561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  <a:p>
            <a:pPr/>
          </a:p>
          <a:p>
            <a:pPr>
              <a:defRPr sz="66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数年後に後悔しないよう</a:t>
            </a:r>
          </a:p>
          <a:p>
            <a:pPr>
              <a:defRPr sz="6600"/>
            </a:pPr>
            <a:r>
              <a:t>運用を考慮した設計が必要</a:t>
            </a:r>
          </a:p>
        </p:txBody>
      </p:sp>
      <p:sp>
        <p:nvSpPr>
          <p:cNvPr id="201" name="http://natgeo.nikkeibp.co.jp/atcl/gallery/102700014/"/>
          <p:cNvSpPr txBox="1"/>
          <p:nvPr/>
        </p:nvSpPr>
        <p:spPr>
          <a:xfrm>
            <a:off x="3491941" y="9338726"/>
            <a:ext cx="602091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http://natgeo.nikkeibp.co.jp/atcl/gallery/102700014/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自己紹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自己紹介</a:t>
            </a:r>
          </a:p>
        </p:txBody>
      </p:sp>
      <p:sp>
        <p:nvSpPr>
          <p:cNvPr id="123" name="JSUGスタッ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JSUGスタッフ</a:t>
            </a:r>
          </a:p>
          <a:p>
            <a:pPr marL="444499" indent="-444499">
              <a:defRPr sz="5000"/>
            </a:pPr>
            <a:r>
              <a:t>某SIerでソフトウェアアーキテクト</a:t>
            </a:r>
            <a:br/>
            <a:r>
              <a:rPr sz="2500"/>
              <a:t>（実態は管理業務多め・・・）</a:t>
            </a:r>
          </a:p>
          <a:p>
            <a:pPr marL="444499" indent="-444499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建築は無知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マイクロサービスの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マイクロサービスの</a:t>
            </a:r>
          </a:p>
          <a:p>
            <a:pPr/>
            <a:r>
              <a:rPr>
                <a:solidFill>
                  <a:srgbClr val="FF2600"/>
                </a:solidFill>
              </a:rPr>
              <a:t>ムズカシ</a:t>
            </a:r>
            <a:r>
              <a:t>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T業界あるある…"/>
          <p:cNvSpPr txBox="1"/>
          <p:nvPr>
            <p:ph type="title"/>
          </p:nvPr>
        </p:nvSpPr>
        <p:spPr>
          <a:xfrm>
            <a:off x="1270000" y="158948"/>
            <a:ext cx="10464800" cy="3496420"/>
          </a:xfrm>
          <a:prstGeom prst="rect">
            <a:avLst/>
          </a:prstGeom>
        </p:spPr>
        <p:txBody>
          <a:bodyPr/>
          <a:lstStyle/>
          <a:p>
            <a:pPr/>
            <a:r>
              <a:t>IT業界あるある</a:t>
            </a:r>
          </a:p>
          <a:p>
            <a:pPr/>
            <a:r>
              <a:t>「</a:t>
            </a:r>
            <a:r>
              <a:rPr>
                <a:solidFill>
                  <a:srgbClr val="FF2600"/>
                </a:solidFill>
              </a:rPr>
              <a:t>建築</a:t>
            </a:r>
            <a:r>
              <a:t>での例え話」</a:t>
            </a:r>
          </a:p>
        </p:txBody>
      </p:sp>
      <p:sp>
        <p:nvSpPr>
          <p:cNvPr id="128" name="システム -&gt; 建築物…"/>
          <p:cNvSpPr txBox="1"/>
          <p:nvPr/>
        </p:nvSpPr>
        <p:spPr>
          <a:xfrm>
            <a:off x="1980939" y="4956175"/>
            <a:ext cx="9042922" cy="3625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システム -&gt; 建築物</a:t>
            </a:r>
          </a:p>
          <a:p>
            <a:pPr>
              <a:defRPr sz="6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SIer -&gt; ゼネコン</a:t>
            </a:r>
          </a:p>
          <a:p>
            <a:pPr>
              <a:defRPr sz="69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SE/PG -&gt; ITどかたorz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マイクロサービス -&gt; ？"/>
          <p:cNvSpPr txBox="1"/>
          <p:nvPr>
            <p:ph type="title"/>
          </p:nvPr>
        </p:nvSpPr>
        <p:spPr>
          <a:xfrm>
            <a:off x="334267" y="3225800"/>
            <a:ext cx="11917463" cy="3302000"/>
          </a:xfrm>
          <a:prstGeom prst="rect">
            <a:avLst/>
          </a:prstGeom>
        </p:spPr>
        <p:txBody>
          <a:bodyPr/>
          <a:lstStyle/>
          <a:p>
            <a:pPr/>
            <a:r>
              <a:t>マイクロサービス -&gt; </a:t>
            </a:r>
            <a:r>
              <a:rPr>
                <a:solidFill>
                  <a:srgbClr val="FF2600"/>
                </a:solidFill>
              </a:rPr>
              <a:t>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建築界のマイクロサービス"/>
          <p:cNvSpPr txBox="1"/>
          <p:nvPr>
            <p:ph type="title"/>
          </p:nvPr>
        </p:nvSpPr>
        <p:spPr>
          <a:xfrm>
            <a:off x="1054100" y="1447800"/>
            <a:ext cx="11099800" cy="2159000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建築界のマイクロサービス</a:t>
            </a:r>
          </a:p>
        </p:txBody>
      </p:sp>
      <p:sp>
        <p:nvSpPr>
          <p:cNvPr id="133" name="40年以上前から…"/>
          <p:cNvSpPr txBox="1"/>
          <p:nvPr/>
        </p:nvSpPr>
        <p:spPr>
          <a:xfrm>
            <a:off x="1836166" y="4400550"/>
            <a:ext cx="9535669" cy="416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40年以上前から</a:t>
            </a:r>
          </a:p>
          <a:p>
            <a:pPr>
              <a:defRPr sz="8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日本に存在していた</a:t>
            </a:r>
          </a:p>
          <a:p>
            <a:pPr>
              <a:defRPr sz="8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・・・?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ご存知ですか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ご存知ですか？</a:t>
            </a:r>
          </a:p>
        </p:txBody>
      </p:sp>
      <p:pic>
        <p:nvPicPr>
          <p:cNvPr id="1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234" y="2139671"/>
            <a:ext cx="4479142" cy="6711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1866" y="2491884"/>
            <a:ext cx="4952292" cy="619223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https://ja.wikipedia.org/wiki/%E4%B8%AD%E9%8A%80%E3%82%AB%E3%83%97%E3%82%BB%E3%83%AB%E3%82%BF%E3%83%AF%E3%83%BC%E3%83%93%E3%83%AB"/>
          <p:cNvSpPr txBox="1"/>
          <p:nvPr/>
        </p:nvSpPr>
        <p:spPr>
          <a:xfrm>
            <a:off x="311073" y="9074150"/>
            <a:ext cx="1207785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https://ja.wikipedia.org/wiki/%E4%B8%AD%E9%8A%80%E3%82%AB%E3%83%97%E3%82%BB%E3%83%AB%E3%82%BF%E3%83%AF%E3%83%BC%E3%83%93%E3%83%AB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正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正解</a:t>
            </a:r>
          </a:p>
        </p:txBody>
      </p:sp>
      <p:sp>
        <p:nvSpPr>
          <p:cNvPr id="141" name="中銀カプセルタワービル（マンション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4100"/>
              </a:spcBef>
              <a:defRPr sz="3168"/>
            </a:pPr>
            <a:r>
              <a:rPr>
                <a:solidFill>
                  <a:srgbClr val="FF2600"/>
                </a:solidFill>
              </a:rPr>
              <a:t>中銀カプセルタワービル</a:t>
            </a:r>
            <a:r>
              <a:t>（マンション）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1972年竣工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黒川紀章が設計</a:t>
            </a:r>
          </a:p>
          <a:p>
            <a:pPr marL="440055" indent="-440055" defTabSz="578358">
              <a:spcBef>
                <a:spcPts val="4100"/>
              </a:spcBef>
              <a:defRPr sz="316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メタボリズム</a:t>
            </a:r>
            <a:br/>
            <a:r>
              <a:rPr>
                <a:solidFill>
                  <a:srgbClr val="000000"/>
                </a:solidFill>
              </a:rPr>
              <a:t>（時代の流れに合わせて</a:t>
            </a:r>
            <a:br>
              <a:rPr>
                <a:solidFill>
                  <a:srgbClr val="000000"/>
                </a:solidFill>
              </a:rPr>
            </a:br>
            <a:r>
              <a:t>新陳代謝できるアーキテクチャ</a:t>
            </a:r>
            <a:r>
              <a:rPr>
                <a:solidFill>
                  <a:srgbClr val="000000"/>
                </a:solidFill>
              </a:rPr>
              <a:t>）</a:t>
            </a:r>
            <a:endParaRPr>
              <a:solidFill>
                <a:srgbClr val="000000"/>
              </a:solidFill>
            </a:endParaRP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銀</a:t>
            </a:r>
            <a:r>
              <a:t>座のはずれにあります</a:t>
            </a:r>
          </a:p>
        </p:txBody>
      </p:sp>
      <p:pic>
        <p:nvPicPr>
          <p:cNvPr id="1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1289" y="1295400"/>
            <a:ext cx="3081511" cy="4108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1800" y="5517088"/>
            <a:ext cx="4175482" cy="313161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https://ja.wikipedia.org/wiki/%E4%B8%AD%E9%8A%80%E3%82%AB%E3%83%97%E3%82%BB%E3%83%AB%E3%82%BF%E3%83%AF%E3%83%BC%E3%83%93%E3%83%AB"/>
          <p:cNvSpPr txBox="1"/>
          <p:nvPr/>
        </p:nvSpPr>
        <p:spPr>
          <a:xfrm>
            <a:off x="311073" y="9074150"/>
            <a:ext cx="1207785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https://ja.wikipedia.org/wiki/%E4%B8%AD%E9%8A%80%E3%82%AB%E3%83%97%E3%82%BB%E3%83%AB%E3%82%BF%E3%83%AF%E3%83%BC%E3%83%93%E3%83%AB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（と思ったのは私だけ？）"/>
          <p:cNvSpPr txBox="1"/>
          <p:nvPr>
            <p:ph type="title"/>
          </p:nvPr>
        </p:nvSpPr>
        <p:spPr>
          <a:xfrm>
            <a:off x="327731" y="3200118"/>
            <a:ext cx="11754893" cy="690900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（と思ったのは私だけ？）</a:t>
            </a:r>
          </a:p>
        </p:txBody>
      </p:sp>
      <p:sp>
        <p:nvSpPr>
          <p:cNvPr id="147" name="マイクロサービス…"/>
          <p:cNvSpPr txBox="1"/>
          <p:nvPr/>
        </p:nvSpPr>
        <p:spPr>
          <a:xfrm>
            <a:off x="-1714858" y="2311706"/>
            <a:ext cx="11917463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8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マイクロサービス</a:t>
            </a:r>
          </a:p>
          <a:p>
            <a:pPr>
              <a:defRPr sz="8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 -&gt; </a:t>
            </a:r>
            <a:r>
              <a:rPr>
                <a:solidFill>
                  <a:srgbClr val="FF2600"/>
                </a:solidFill>
              </a:rPr>
              <a:t>カプセル</a:t>
            </a:r>
          </a:p>
        </p:txBody>
      </p:sp>
      <p:pic>
        <p:nvPicPr>
          <p:cNvPr id="1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3046" y="607083"/>
            <a:ext cx="4479142" cy="6711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